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Lst>
  <p:sldSz cx="40233600" cy="36576000"/>
  <p:notesSz cx="6954838" cy="92408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ulte Moore, Lisa A [NREM]" initials="SMLA[" lastIdx="15" clrIdx="0">
    <p:extLst>
      <p:ext uri="{19B8F6BF-5375-455C-9EA6-DF929625EA0E}">
        <p15:presenceInfo xmlns:p15="http://schemas.microsoft.com/office/powerpoint/2012/main" userId="S-1-5-21-1659004503-1450960922-1606980848-1147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02E"/>
    <a:srgbClr val="CAC7A7"/>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1085" autoAdjust="0"/>
    <p:restoredTop sz="94660"/>
  </p:normalViewPr>
  <p:slideViewPr>
    <p:cSldViewPr snapToGrid="0">
      <p:cViewPr varScale="1">
        <p:scale>
          <a:sx n="26" d="100"/>
          <a:sy n="26" d="100"/>
        </p:scale>
        <p:origin x="219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985936"/>
            <a:ext cx="34198560" cy="1273386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9210869"/>
            <a:ext cx="30175200" cy="883073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5F0CF3-571F-4215-A1E1-224941877113}"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6FCD0-0349-49E1-98CE-F7A35F5F2B6F}" type="slidenum">
              <a:rPr lang="en-US" smtClean="0"/>
              <a:t>‹#›</a:t>
            </a:fld>
            <a:endParaRPr lang="en-US"/>
          </a:p>
        </p:txBody>
      </p:sp>
    </p:spTree>
    <p:extLst>
      <p:ext uri="{BB962C8B-B14F-4D97-AF65-F5344CB8AC3E}">
        <p14:creationId xmlns:p14="http://schemas.microsoft.com/office/powerpoint/2010/main" val="4059756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5F0CF3-571F-4215-A1E1-224941877113}"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6FCD0-0349-49E1-98CE-F7A35F5F2B6F}" type="slidenum">
              <a:rPr lang="en-US" smtClean="0"/>
              <a:t>‹#›</a:t>
            </a:fld>
            <a:endParaRPr lang="en-US"/>
          </a:p>
        </p:txBody>
      </p:sp>
    </p:spTree>
    <p:extLst>
      <p:ext uri="{BB962C8B-B14F-4D97-AF65-F5344CB8AC3E}">
        <p14:creationId xmlns:p14="http://schemas.microsoft.com/office/powerpoint/2010/main" val="4064899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947334"/>
            <a:ext cx="8675370"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947334"/>
            <a:ext cx="25523190"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5F0CF3-571F-4215-A1E1-224941877113}"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6FCD0-0349-49E1-98CE-F7A35F5F2B6F}" type="slidenum">
              <a:rPr lang="en-US" smtClean="0"/>
              <a:t>‹#›</a:t>
            </a:fld>
            <a:endParaRPr lang="en-US"/>
          </a:p>
        </p:txBody>
      </p:sp>
    </p:spTree>
    <p:extLst>
      <p:ext uri="{BB962C8B-B14F-4D97-AF65-F5344CB8AC3E}">
        <p14:creationId xmlns:p14="http://schemas.microsoft.com/office/powerpoint/2010/main" val="3917518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5F0CF3-571F-4215-A1E1-224941877113}"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6FCD0-0349-49E1-98CE-F7A35F5F2B6F}" type="slidenum">
              <a:rPr lang="en-US" smtClean="0"/>
              <a:t>‹#›</a:t>
            </a:fld>
            <a:endParaRPr lang="en-US"/>
          </a:p>
        </p:txBody>
      </p:sp>
    </p:spTree>
    <p:extLst>
      <p:ext uri="{BB962C8B-B14F-4D97-AF65-F5344CB8AC3E}">
        <p14:creationId xmlns:p14="http://schemas.microsoft.com/office/powerpoint/2010/main" val="1214798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9118611"/>
            <a:ext cx="34701480" cy="15214597"/>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4477144"/>
            <a:ext cx="34701480" cy="8000997"/>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5F0CF3-571F-4215-A1E1-224941877113}"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6FCD0-0349-49E1-98CE-F7A35F5F2B6F}" type="slidenum">
              <a:rPr lang="en-US" smtClean="0"/>
              <a:t>‹#›</a:t>
            </a:fld>
            <a:endParaRPr lang="en-US"/>
          </a:p>
        </p:txBody>
      </p:sp>
    </p:spTree>
    <p:extLst>
      <p:ext uri="{BB962C8B-B14F-4D97-AF65-F5344CB8AC3E}">
        <p14:creationId xmlns:p14="http://schemas.microsoft.com/office/powerpoint/2010/main" val="381208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9736667"/>
            <a:ext cx="1709928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9736667"/>
            <a:ext cx="1709928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5F0CF3-571F-4215-A1E1-224941877113}"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6FCD0-0349-49E1-98CE-F7A35F5F2B6F}" type="slidenum">
              <a:rPr lang="en-US" smtClean="0"/>
              <a:t>‹#›</a:t>
            </a:fld>
            <a:endParaRPr lang="en-US"/>
          </a:p>
        </p:txBody>
      </p:sp>
    </p:spTree>
    <p:extLst>
      <p:ext uri="{BB962C8B-B14F-4D97-AF65-F5344CB8AC3E}">
        <p14:creationId xmlns:p14="http://schemas.microsoft.com/office/powerpoint/2010/main" val="162364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947342"/>
            <a:ext cx="3470148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8966203"/>
            <a:ext cx="17020696" cy="439419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3360400"/>
            <a:ext cx="17020696"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8966203"/>
            <a:ext cx="17104520" cy="439419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3360400"/>
            <a:ext cx="171045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5F0CF3-571F-4215-A1E1-224941877113}" type="datetimeFigureOut">
              <a:rPr lang="en-US" smtClean="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F6FCD0-0349-49E1-98CE-F7A35F5F2B6F}" type="slidenum">
              <a:rPr lang="en-US" smtClean="0"/>
              <a:t>‹#›</a:t>
            </a:fld>
            <a:endParaRPr lang="en-US"/>
          </a:p>
        </p:txBody>
      </p:sp>
    </p:spTree>
    <p:extLst>
      <p:ext uri="{BB962C8B-B14F-4D97-AF65-F5344CB8AC3E}">
        <p14:creationId xmlns:p14="http://schemas.microsoft.com/office/powerpoint/2010/main" val="2743005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5F0CF3-571F-4215-A1E1-224941877113}" type="datetimeFigureOut">
              <a:rPr lang="en-US" smtClean="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F6FCD0-0349-49E1-98CE-F7A35F5F2B6F}" type="slidenum">
              <a:rPr lang="en-US" smtClean="0"/>
              <a:t>‹#›</a:t>
            </a:fld>
            <a:endParaRPr lang="en-US"/>
          </a:p>
        </p:txBody>
      </p:sp>
    </p:spTree>
    <p:extLst>
      <p:ext uri="{BB962C8B-B14F-4D97-AF65-F5344CB8AC3E}">
        <p14:creationId xmlns:p14="http://schemas.microsoft.com/office/powerpoint/2010/main" val="2385175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5F0CF3-571F-4215-A1E1-224941877113}" type="datetimeFigureOut">
              <a:rPr lang="en-US" smtClean="0"/>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F6FCD0-0349-49E1-98CE-F7A35F5F2B6F}" type="slidenum">
              <a:rPr lang="en-US" smtClean="0"/>
              <a:t>‹#›</a:t>
            </a:fld>
            <a:endParaRPr lang="en-US"/>
          </a:p>
        </p:txBody>
      </p:sp>
    </p:spTree>
    <p:extLst>
      <p:ext uri="{BB962C8B-B14F-4D97-AF65-F5344CB8AC3E}">
        <p14:creationId xmlns:p14="http://schemas.microsoft.com/office/powerpoint/2010/main" val="3584186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438400"/>
            <a:ext cx="12976383" cy="853440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5266275"/>
            <a:ext cx="20368260" cy="259926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10972800"/>
            <a:ext cx="12976383" cy="2032846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4A5F0CF3-571F-4215-A1E1-224941877113}"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6FCD0-0349-49E1-98CE-F7A35F5F2B6F}" type="slidenum">
              <a:rPr lang="en-US" smtClean="0"/>
              <a:t>‹#›</a:t>
            </a:fld>
            <a:endParaRPr lang="en-US"/>
          </a:p>
        </p:txBody>
      </p:sp>
    </p:spTree>
    <p:extLst>
      <p:ext uri="{BB962C8B-B14F-4D97-AF65-F5344CB8AC3E}">
        <p14:creationId xmlns:p14="http://schemas.microsoft.com/office/powerpoint/2010/main" val="221964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438400"/>
            <a:ext cx="12976383" cy="853440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5266275"/>
            <a:ext cx="20368260" cy="259926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10972800"/>
            <a:ext cx="12976383" cy="2032846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4A5F0CF3-571F-4215-A1E1-224941877113}"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6FCD0-0349-49E1-98CE-F7A35F5F2B6F}" type="slidenum">
              <a:rPr lang="en-US" smtClean="0"/>
              <a:t>‹#›</a:t>
            </a:fld>
            <a:endParaRPr lang="en-US"/>
          </a:p>
        </p:txBody>
      </p:sp>
    </p:spTree>
    <p:extLst>
      <p:ext uri="{BB962C8B-B14F-4D97-AF65-F5344CB8AC3E}">
        <p14:creationId xmlns:p14="http://schemas.microsoft.com/office/powerpoint/2010/main" val="3279283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947342"/>
            <a:ext cx="3470148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9736667"/>
            <a:ext cx="3470148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3900542"/>
            <a:ext cx="9052560" cy="1947333"/>
          </a:xfrm>
          <a:prstGeom prst="rect">
            <a:avLst/>
          </a:prstGeom>
        </p:spPr>
        <p:txBody>
          <a:bodyPr vert="horz" lIns="91440" tIns="45720" rIns="91440" bIns="45720" rtlCol="0" anchor="ctr"/>
          <a:lstStyle>
            <a:lvl1pPr algn="l">
              <a:defRPr sz="5280">
                <a:solidFill>
                  <a:schemeClr val="tx1">
                    <a:tint val="75000"/>
                  </a:schemeClr>
                </a:solidFill>
              </a:defRPr>
            </a:lvl1pPr>
          </a:lstStyle>
          <a:p>
            <a:fld id="{4A5F0CF3-571F-4215-A1E1-224941877113}" type="datetimeFigureOut">
              <a:rPr lang="en-US" smtClean="0"/>
              <a:t>4/12/2023</a:t>
            </a:fld>
            <a:endParaRPr lang="en-US"/>
          </a:p>
        </p:txBody>
      </p:sp>
      <p:sp>
        <p:nvSpPr>
          <p:cNvPr id="5" name="Footer Placeholder 4"/>
          <p:cNvSpPr>
            <a:spLocks noGrp="1"/>
          </p:cNvSpPr>
          <p:nvPr>
            <p:ph type="ftr" sz="quarter" idx="3"/>
          </p:nvPr>
        </p:nvSpPr>
        <p:spPr>
          <a:xfrm>
            <a:off x="13327380" y="33900542"/>
            <a:ext cx="13578840" cy="19473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3900542"/>
            <a:ext cx="9052560" cy="1947333"/>
          </a:xfrm>
          <a:prstGeom prst="rect">
            <a:avLst/>
          </a:prstGeom>
        </p:spPr>
        <p:txBody>
          <a:bodyPr vert="horz" lIns="91440" tIns="45720" rIns="91440" bIns="45720" rtlCol="0" anchor="ctr"/>
          <a:lstStyle>
            <a:lvl1pPr algn="r">
              <a:defRPr sz="5280">
                <a:solidFill>
                  <a:schemeClr val="tx1">
                    <a:tint val="75000"/>
                  </a:schemeClr>
                </a:solidFill>
              </a:defRPr>
            </a:lvl1pPr>
          </a:lstStyle>
          <a:p>
            <a:fld id="{73F6FCD0-0349-49E1-98CE-F7A35F5F2B6F}" type="slidenum">
              <a:rPr lang="en-US" smtClean="0"/>
              <a:t>‹#›</a:t>
            </a:fld>
            <a:endParaRPr lang="en-US"/>
          </a:p>
        </p:txBody>
      </p:sp>
    </p:spTree>
    <p:extLst>
      <p:ext uri="{BB962C8B-B14F-4D97-AF65-F5344CB8AC3E}">
        <p14:creationId xmlns:p14="http://schemas.microsoft.com/office/powerpoint/2010/main" val="3287485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20DFCE-AF48-462B-B007-991517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1102" y="20263055"/>
            <a:ext cx="11104163" cy="6303467"/>
          </a:xfrm>
          <a:prstGeom prst="rect">
            <a:avLst/>
          </a:prstGeom>
        </p:spPr>
      </p:pic>
      <p:pic>
        <p:nvPicPr>
          <p:cNvPr id="5" name="Picture 4">
            <a:extLst>
              <a:ext uri="{FF2B5EF4-FFF2-40B4-BE49-F238E27FC236}">
                <a16:creationId xmlns:a16="http://schemas.microsoft.com/office/drawing/2014/main" id="{B6D2CDA7-3E7C-43CF-BD3A-F97A4943D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6176" y="13092983"/>
            <a:ext cx="10293573" cy="6396920"/>
          </a:xfrm>
          <a:prstGeom prst="rect">
            <a:avLst/>
          </a:prstGeom>
        </p:spPr>
      </p:pic>
      <p:pic>
        <p:nvPicPr>
          <p:cNvPr id="36" name="Picture 35">
            <a:extLst>
              <a:ext uri="{FF2B5EF4-FFF2-40B4-BE49-F238E27FC236}">
                <a16:creationId xmlns:a16="http://schemas.microsoft.com/office/drawing/2014/main" id="{4AF82CFD-2438-446F-8C9A-65CCC61E7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9732" y="27231700"/>
            <a:ext cx="11565647" cy="7560259"/>
          </a:xfrm>
          <a:prstGeom prst="rect">
            <a:avLst/>
          </a:prstGeom>
        </p:spPr>
      </p:pic>
      <p:sp>
        <p:nvSpPr>
          <p:cNvPr id="31" name="Rectangle 30">
            <a:extLst>
              <a:ext uri="{FF2B5EF4-FFF2-40B4-BE49-F238E27FC236}">
                <a16:creationId xmlns:a16="http://schemas.microsoft.com/office/drawing/2014/main" id="{834BBD84-B025-4DB2-BAD6-A02A34C96F70}"/>
              </a:ext>
            </a:extLst>
          </p:cNvPr>
          <p:cNvSpPr/>
          <p:nvPr/>
        </p:nvSpPr>
        <p:spPr>
          <a:xfrm>
            <a:off x="590547" y="34619856"/>
            <a:ext cx="38976306" cy="167461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34E211-BAEE-CCE3-52C2-4EFC49159AE4}"/>
              </a:ext>
            </a:extLst>
          </p:cNvPr>
          <p:cNvSpPr/>
          <p:nvPr/>
        </p:nvSpPr>
        <p:spPr bwMode="auto">
          <a:xfrm>
            <a:off x="25946100" y="5240627"/>
            <a:ext cx="13587508" cy="29239873"/>
          </a:xfrm>
          <a:prstGeom prst="rect">
            <a:avLst/>
          </a:prstGeom>
          <a:noFill/>
          <a:ln w="9525" cap="flat" cmpd="sng" algn="ctr">
            <a:solidFill>
              <a:srgbClr val="00B0F0"/>
            </a:solidFill>
            <a:prstDash val="solid"/>
            <a:round/>
            <a:headEnd type="none" w="med" len="med"/>
            <a:tailEnd type="none" w="med" len="med"/>
          </a:ln>
          <a:effectLst/>
        </p:spPr>
        <p:txBody>
          <a:bodyPr vert="horz" wrap="square" lIns="182880" tIns="182880" rIns="182880" bIns="45720" numCol="1" rtlCol="0" anchor="t" anchorCtr="0" compatLnSpc="1">
            <a:prstTxWarp prst="textNoShape">
              <a:avLst/>
            </a:prstTxWarp>
          </a:bodyPr>
          <a:lstStyle/>
          <a:p>
            <a:pPr marL="0" marR="0" indent="0" algn="ctr" defTabSz="914400" rtl="0" eaLnBrk="0" fontAlgn="base" latinLnBrk="0" hangingPunct="0">
              <a:spcBef>
                <a:spcPct val="0"/>
              </a:spcBef>
              <a:spcAft>
                <a:spcPts val="600"/>
              </a:spcAft>
              <a:buClrTx/>
              <a:buSzTx/>
              <a:buFontTx/>
              <a:buNone/>
              <a:tabLst/>
            </a:pPr>
            <a:r>
              <a:rPr lang="en-US" sz="4400" b="1" dirty="0">
                <a:solidFill>
                  <a:srgbClr val="FF0000"/>
                </a:solidFill>
              </a:rPr>
              <a:t>DISCUSSION </a:t>
            </a:r>
          </a:p>
          <a:p>
            <a:pPr marL="742950" marR="0" indent="-742950" algn="just" defTabSz="914400" rtl="0" eaLnBrk="0" fontAlgn="base" latinLnBrk="0" hangingPunct="0">
              <a:spcBef>
                <a:spcPts val="600"/>
              </a:spcBef>
              <a:spcAft>
                <a:spcPts val="600"/>
              </a:spcAft>
              <a:buClrTx/>
              <a:buSzTx/>
              <a:buFont typeface="Wingdings" panose="05000000000000000000" pitchFamily="2" charset="2"/>
              <a:buChar char="v"/>
              <a:tabLst/>
            </a:pPr>
            <a:r>
              <a:rPr lang="en-US" sz="3600" dirty="0">
                <a:effectLst/>
                <a:ea typeface="Calibri" panose="020F0502020204030204" pitchFamily="34" charset="0"/>
                <a:cs typeface="Times New Roman" panose="02020603050405020304" pitchFamily="18" charset="0"/>
              </a:rPr>
              <a:t>APSIM Next Generation has the capability to perform multiple simulations by wrapping files in a single folder. However, running simulations that exceed hundreds of files from various locations can be very error-prone</a:t>
            </a:r>
            <a:r>
              <a:rPr lang="en-US" sz="3600" b="0" i="0" dirty="0">
                <a:effectLst/>
              </a:rPr>
              <a:t>.</a:t>
            </a:r>
            <a:endParaRPr lang="en-US" sz="3600" dirty="0"/>
          </a:p>
          <a:p>
            <a:pPr marL="742950" marR="0" indent="-742950" algn="just" defTabSz="914400" rtl="0" eaLnBrk="0" fontAlgn="base" latinLnBrk="0" hangingPunct="0">
              <a:spcBef>
                <a:spcPts val="600"/>
              </a:spcBef>
              <a:spcAft>
                <a:spcPts val="600"/>
              </a:spcAft>
              <a:buClrTx/>
              <a:buSzTx/>
              <a:buFont typeface="Wingdings" panose="05000000000000000000" pitchFamily="2" charset="2"/>
              <a:buChar char="v"/>
              <a:tabLst/>
            </a:pPr>
            <a:r>
              <a:rPr lang="en-US" sz="3600" b="0" i="0" dirty="0">
                <a:effectLst/>
              </a:rPr>
              <a:t>We have developed a Python toolbox that can overcome this challenge. The toolbox is user-friendly and does not require any programming skills. Its most important strength is the ability to run simulations in a multi-processing mode, which significantly speeds up the computation of thousands of simulations.</a:t>
            </a:r>
            <a:endParaRPr kumimoji="0" lang="en-US" sz="3600" b="0" i="0" u="none" strike="noStrike" cap="none" normalizeH="0" baseline="0" dirty="0">
              <a:ln>
                <a:noFill/>
              </a:ln>
              <a:effectLst/>
            </a:endParaRPr>
          </a:p>
          <a:p>
            <a:pPr marL="742950" marR="0" indent="-742950" algn="just" defTabSz="914400" rtl="0" eaLnBrk="0" fontAlgn="base" latinLnBrk="0" hangingPunct="0">
              <a:spcBef>
                <a:spcPts val="600"/>
              </a:spcBef>
              <a:spcAft>
                <a:spcPts val="600"/>
              </a:spcAft>
              <a:buClrTx/>
              <a:buSzTx/>
              <a:buFont typeface="Wingdings" panose="05000000000000000000" pitchFamily="2" charset="2"/>
              <a:buChar char="v"/>
              <a:tabLst/>
            </a:pPr>
            <a:r>
              <a:rPr lang="en-US" sz="3600" dirty="0">
                <a:effectLst/>
                <a:ea typeface="Calibri" panose="020F0502020204030204" pitchFamily="34" charset="0"/>
                <a:cs typeface="Times New Roman" panose="02020603050405020304" pitchFamily="18" charset="0"/>
              </a:rPr>
              <a:t>Through a case study of the Skunk River Watershed (Figures 3-5), we demonstrate variation in </a:t>
            </a:r>
            <a:r>
              <a:rPr lang="en-US" sz="3600" dirty="0">
                <a:ea typeface="Calibri" panose="020F0502020204030204" pitchFamily="34" charset="0"/>
                <a:cs typeface="Times New Roman" panose="02020603050405020304" pitchFamily="18" charset="0"/>
              </a:rPr>
              <a:t>corn yield, </a:t>
            </a:r>
            <a:r>
              <a:rPr lang="en-US" sz="3600" dirty="0">
                <a:effectLst/>
                <a:ea typeface="Calibri" panose="020F0502020204030204" pitchFamily="34" charset="0"/>
                <a:cs typeface="Times New Roman" panose="02020603050405020304" pitchFamily="18" charset="0"/>
              </a:rPr>
              <a:t>carbon dynamics, and nitrous oxide emissions across a watershed. </a:t>
            </a:r>
          </a:p>
          <a:p>
            <a:pPr marL="742950" marR="0" indent="-742950" algn="just" defTabSz="914400" rtl="0" eaLnBrk="0" fontAlgn="base" latinLnBrk="0" hangingPunct="0">
              <a:spcBef>
                <a:spcPts val="600"/>
              </a:spcBef>
              <a:spcAft>
                <a:spcPts val="600"/>
              </a:spcAft>
              <a:buClrTx/>
              <a:buSzTx/>
              <a:buFont typeface="Wingdings" panose="05000000000000000000" pitchFamily="2" charset="2"/>
              <a:buChar char="v"/>
              <a:tabLst/>
            </a:pPr>
            <a:r>
              <a:rPr lang="en-US" sz="3600" dirty="0">
                <a:effectLst/>
                <a:ea typeface="Calibri" panose="020F0502020204030204" pitchFamily="34" charset="0"/>
                <a:cs typeface="Times New Roman" panose="02020603050405020304" pitchFamily="18" charset="0"/>
              </a:rPr>
              <a:t>This kind of information is crucial for management and environmental planning as it helps identify spatial opportunities for improved crop production, carbon sequestration, and reduced nitrous oxide emissions. Carbon markets can potentially be accessed to incentivize removing soils with high nitrous oxide emissions from crop production</a:t>
            </a:r>
            <a:r>
              <a:rPr lang="en-US" sz="3600" b="0" i="0" dirty="0">
                <a:effectLst/>
              </a:rPr>
              <a:t>.</a:t>
            </a:r>
            <a:endParaRPr kumimoji="0" lang="en-US" sz="3600" b="0" i="0" u="none" strike="noStrike" cap="none" normalizeH="0" baseline="0" dirty="0">
              <a:ln>
                <a:noFill/>
              </a:ln>
              <a:effectLst/>
            </a:endParaRPr>
          </a:p>
          <a:p>
            <a:pPr marL="571500" marR="0" indent="-571500">
              <a:lnSpc>
                <a:spcPct val="107000"/>
              </a:lnSpc>
              <a:spcBef>
                <a:spcPts val="0"/>
              </a:spcBef>
              <a:spcAft>
                <a:spcPts val="800"/>
              </a:spcAft>
              <a:buFont typeface="Wingdings" panose="05000000000000000000" pitchFamily="2" charset="2"/>
              <a:buChar char="v"/>
            </a:pPr>
            <a:r>
              <a:rPr lang="en-US" sz="3600" dirty="0">
                <a:effectLst/>
                <a:ea typeface="Calibri" panose="020F0502020204030204" pitchFamily="34" charset="0"/>
                <a:cs typeface="Times New Roman" panose="02020603050405020304" pitchFamily="18" charset="0"/>
              </a:rPr>
              <a:t>The Python toolbox can be seamlessly incorporated into other tools, such as the Agricultural Conservation Planning Framework </a:t>
            </a:r>
            <a:r>
              <a:rPr lang="en-US" sz="3600" dirty="0">
                <a:effectLst/>
                <a:latin typeface="Calibri" panose="020F0502020204030204" pitchFamily="34" charset="0"/>
                <a:ea typeface="Calibri" panose="020F0502020204030204" pitchFamily="34" charset="0"/>
                <a:cs typeface="Times New Roman" panose="02020603050405020304" pitchFamily="18" charset="0"/>
              </a:rPr>
              <a:t>(Tomer et al., 2015) </a:t>
            </a:r>
            <a:r>
              <a:rPr lang="en-US" sz="3600" dirty="0">
                <a:effectLst/>
                <a:ea typeface="Calibri" panose="020F0502020204030204" pitchFamily="34" charset="0"/>
                <a:cs typeface="Times New Roman" panose="02020603050405020304" pitchFamily="18" charset="0"/>
              </a:rPr>
              <a:t>for spatial targeting approach to </a:t>
            </a:r>
            <a:r>
              <a:rPr lang="en-US" sz="3600" dirty="0">
                <a:ea typeface="Calibri" panose="020F0502020204030204" pitchFamily="34" charset="0"/>
                <a:cs typeface="Times New Roman" panose="02020603050405020304" pitchFamily="18" charset="0"/>
              </a:rPr>
              <a:t>simulate crop yields, inform the implementation of </a:t>
            </a:r>
            <a:r>
              <a:rPr lang="en-US" sz="3600" dirty="0">
                <a:effectLst/>
                <a:ea typeface="Calibri" panose="020F0502020204030204" pitchFamily="34" charset="0"/>
                <a:cs typeface="Times New Roman" panose="02020603050405020304" pitchFamily="18" charset="0"/>
              </a:rPr>
              <a:t>buffer strips, and compare different scenarios for mitigating carbon or nitrogen loss</a:t>
            </a:r>
            <a:r>
              <a:rPr lang="en-US" sz="3600" b="0" i="0" dirty="0">
                <a:effectLst/>
              </a:rPr>
              <a:t>.</a:t>
            </a:r>
          </a:p>
          <a:p>
            <a:pPr marL="0" marR="0" indent="0" algn="ctr" defTabSz="914400" rtl="0" eaLnBrk="0" fontAlgn="base" latinLnBrk="0" hangingPunct="0">
              <a:lnSpc>
                <a:spcPct val="100000"/>
              </a:lnSpc>
              <a:spcBef>
                <a:spcPts val="2400"/>
              </a:spcBef>
              <a:spcAft>
                <a:spcPct val="0"/>
              </a:spcAft>
              <a:buClrTx/>
              <a:buSzTx/>
              <a:buFontTx/>
              <a:buNone/>
              <a:tabLst/>
            </a:pPr>
            <a:r>
              <a:rPr kumimoji="0" lang="en-US" sz="4800" b="1" i="0" u="none" strike="noStrike" cap="none" normalizeH="0" baseline="0" dirty="0">
                <a:ln>
                  <a:noFill/>
                </a:ln>
                <a:solidFill>
                  <a:srgbClr val="FF0000"/>
                </a:solidFill>
                <a:effectLst/>
              </a:rPr>
              <a:t>CONCLUSION</a:t>
            </a:r>
          </a:p>
          <a:p>
            <a:pPr marL="0" marR="0" indent="0" algn="just" defTabSz="914400" rtl="0" eaLnBrk="0" fontAlgn="base" latinLnBrk="0" hangingPunct="0">
              <a:lnSpc>
                <a:spcPct val="100000"/>
              </a:lnSpc>
              <a:spcBef>
                <a:spcPct val="0"/>
              </a:spcBef>
              <a:spcAft>
                <a:spcPts val="600"/>
              </a:spcAft>
              <a:buClrTx/>
              <a:buSzTx/>
              <a:buFontTx/>
              <a:buNone/>
              <a:tabLst/>
            </a:pPr>
            <a:r>
              <a:rPr lang="en-US" sz="3600" b="0" i="0" dirty="0">
                <a:effectLst/>
              </a:rPr>
              <a:t>Our findings indicate that extending the point-based APSIM model spatially using a Python toolbox is straightforward. Simulation errors can be handled without stopping the workflow. The Python toolbox can also be scaled up to larger landscapes and watersheds to investigate various spatial processes, including the impacts of weather and soil variability on crop yield, carbon dynamics, and nitrous oxide emissions under different cropping systems.</a:t>
            </a:r>
            <a:endParaRPr lang="en-US" sz="4400" b="1" dirty="0">
              <a:solidFill>
                <a:srgbClr val="FF0000"/>
              </a:solidFill>
              <a:cs typeface="Arial" panose="020B0604020202020204" pitchFamily="34" charset="0"/>
            </a:endParaRPr>
          </a:p>
          <a:p>
            <a:pPr algn="ctr">
              <a:spcBef>
                <a:spcPts val="2400"/>
              </a:spcBef>
            </a:pPr>
            <a:r>
              <a:rPr lang="en-US" sz="4400" b="1" dirty="0">
                <a:solidFill>
                  <a:srgbClr val="FF0000"/>
                </a:solidFill>
                <a:cs typeface="Arial" panose="020B0604020202020204" pitchFamily="34" charset="0"/>
              </a:rPr>
              <a:t>FUTURE DEVELOPMENTS </a:t>
            </a:r>
          </a:p>
          <a:p>
            <a:pPr marL="742950" indent="-742950" algn="just">
              <a:spcBef>
                <a:spcPts val="600"/>
              </a:spcBef>
              <a:spcAft>
                <a:spcPts val="600"/>
              </a:spcAft>
              <a:buFont typeface="Wingdings" panose="05000000000000000000" pitchFamily="2" charset="2"/>
              <a:buChar char="v"/>
            </a:pPr>
            <a:r>
              <a:rPr lang="en-US" sz="3600" dirty="0">
                <a:cs typeface="Arial" panose="020B0604020202020204" pitchFamily="34" charset="0"/>
              </a:rPr>
              <a:t>Future release of the toolbox</a:t>
            </a:r>
            <a:r>
              <a:rPr lang="en-US" sz="3600" i="0" dirty="0">
                <a:effectLst/>
              </a:rPr>
              <a:t> will provide users with the ability to upload their own lookup tables for weather and soil data, perform simulations using historical land cover data, and simulate agroecosystem </a:t>
            </a:r>
            <a:r>
              <a:rPr lang="en-US" sz="3600" dirty="0"/>
              <a:t>outcomes associated with </a:t>
            </a:r>
            <a:r>
              <a:rPr lang="en-US" sz="3600" i="0" dirty="0">
                <a:effectLst/>
              </a:rPr>
              <a:t>perennial crops.</a:t>
            </a:r>
            <a:endParaRPr lang="en-US" sz="3600" dirty="0">
              <a:cs typeface="Arial" panose="020B0604020202020204" pitchFamily="34" charset="0"/>
            </a:endParaRPr>
          </a:p>
          <a:p>
            <a:pPr marL="742950" indent="-742950" algn="l">
              <a:buFont typeface="Wingdings" panose="05000000000000000000" pitchFamily="2" charset="2"/>
              <a:buChar char="v"/>
            </a:pPr>
            <a:r>
              <a:rPr lang="en-US" sz="3600" dirty="0"/>
              <a:t>A f</a:t>
            </a:r>
            <a:r>
              <a:rPr lang="en-US" sz="3600" i="0" dirty="0">
                <a:effectLst/>
              </a:rPr>
              <a:t>uture release will report variability accounted for by APSIM in the spatial simulations.</a:t>
            </a:r>
          </a:p>
          <a:p>
            <a:pPr algn="ctr">
              <a:spcBef>
                <a:spcPts val="2400"/>
              </a:spcBef>
            </a:pPr>
            <a:r>
              <a:rPr lang="en-US" sz="4400" b="1" cap="all" dirty="0">
                <a:solidFill>
                  <a:srgbClr val="FF0000"/>
                </a:solidFill>
              </a:rPr>
              <a:t>Find the toolbox here</a:t>
            </a:r>
          </a:p>
          <a:p>
            <a:r>
              <a:rPr lang="en-US" sz="3200" dirty="0"/>
              <a:t>							https://github.com/MAGALA-RICHARD/</a:t>
            </a:r>
            <a:br>
              <a:rPr lang="en-US" sz="3200" dirty="0"/>
            </a:br>
            <a:r>
              <a:rPr lang="en-US" sz="3200" dirty="0"/>
              <a:t>                                                APSIM-python-</a:t>
            </a:r>
            <a:r>
              <a:rPr lang="en-US" sz="3200" dirty="0" err="1"/>
              <a:t>toolbox.git</a:t>
            </a:r>
            <a:endParaRPr lang="en-US" sz="3200" dirty="0"/>
          </a:p>
          <a:p>
            <a:pPr algn="ctr"/>
            <a:endParaRPr lang="en-US" sz="3200" b="1" dirty="0">
              <a:solidFill>
                <a:srgbClr val="FF0000"/>
              </a:solidFill>
            </a:endParaRPr>
          </a:p>
          <a:p>
            <a:pPr algn="ctr">
              <a:spcAft>
                <a:spcPts val="1800"/>
              </a:spcAft>
            </a:pPr>
            <a:r>
              <a:rPr lang="en-US" sz="3200" b="1" dirty="0">
                <a:solidFill>
                  <a:srgbClr val="FF0000"/>
                </a:solidFill>
              </a:rPr>
              <a:t>REFERENCES</a:t>
            </a:r>
            <a:endParaRPr lang="en-US" sz="3200" b="1" i="0" dirty="0">
              <a:solidFill>
                <a:srgbClr val="FF0000"/>
              </a:solidFill>
              <a:effectLst/>
            </a:endParaRPr>
          </a:p>
          <a:p>
            <a:r>
              <a:rPr lang="en-US" sz="1600" dirty="0"/>
              <a:t>Soil Survey Staff, Natural Resources Conservation Service, United States Department of Agriculture. Soil Survey Geographic (SSURGO) Database. Available online at https://sdmdataaccess.sc.egov.usda.gov. Accessed [01/01/2023]. </a:t>
            </a:r>
          </a:p>
          <a:p>
            <a:r>
              <a:rPr lang="en-US" sz="1600" dirty="0"/>
              <a:t>Thornton, PE et al. 2021. Gridded daily weather data for North America with comprehensive uncertainty quantification. Scientific Data 8. https://doi.org/10.1038/s41597-021-00973-0</a:t>
            </a:r>
          </a:p>
          <a:p>
            <a:r>
              <a:rPr lang="en-US" sz="1600" dirty="0"/>
              <a:t>Keating, BA et al. 2003. An overview of APSIM, a model designed for farming systems simulation. European Journal of Agronomy, 18(3–4), 267–288. https://doi.org/10.1016/S1161-0301(02)00108-9</a:t>
            </a:r>
          </a:p>
          <a:p>
            <a:r>
              <a:rPr lang="en-US" sz="1600" dirty="0"/>
              <a:t>Tomer, MD et al. 2015. Agricultural Conservation Planning Framework: 1. Developing </a:t>
            </a:r>
            <a:r>
              <a:rPr lang="en-US" sz="1600" dirty="0" err="1"/>
              <a:t>multipractice</a:t>
            </a:r>
            <a:r>
              <a:rPr lang="en-US" sz="1600" dirty="0"/>
              <a:t> watershed planning scenarios and assessing nutrient reduction potential. Journal of Environmental Quality, 44(3), 754–767. https://doi.org/10.2134/jeq2014.09.0386</a:t>
            </a:r>
          </a:p>
          <a:p>
            <a:pPr algn="just"/>
            <a:endParaRPr lang="en-US" dirty="0"/>
          </a:p>
          <a:p>
            <a:pPr marL="742950" indent="-742950" algn="l">
              <a:buFont typeface="+mj-lt"/>
              <a:buAutoNum type="alphaLcPeriod"/>
            </a:pPr>
            <a:endParaRPr lang="en-US" sz="3200" dirty="0"/>
          </a:p>
          <a:p>
            <a:pPr marL="742950" indent="-742950" algn="l">
              <a:buFont typeface="+mj-lt"/>
              <a:buAutoNum type="alphaLcPeriod"/>
            </a:pPr>
            <a:endParaRPr lang="en-US" sz="3200" dirty="0"/>
          </a:p>
          <a:p>
            <a:pPr marL="742950" indent="-742950" algn="l">
              <a:buFont typeface="+mj-lt"/>
              <a:buAutoNum type="alphaLcPeriod"/>
            </a:pPr>
            <a:endParaRPr lang="en-US" sz="3200" dirty="0"/>
          </a:p>
          <a:p>
            <a:pPr algn="l"/>
            <a:endParaRPr lang="en-US" sz="3200" dirty="0"/>
          </a:p>
          <a:p>
            <a:pPr marL="742950" indent="-742950" algn="l">
              <a:buFont typeface="+mj-lt"/>
              <a:buAutoNum type="alphaLcPeriod"/>
            </a:pPr>
            <a:endParaRPr lang="en-US" sz="3200" dirty="0"/>
          </a:p>
          <a:p>
            <a:pPr marL="742950" indent="-742950" algn="l">
              <a:buFont typeface="+mj-lt"/>
              <a:buAutoNum type="alphaLcPeriod"/>
            </a:pPr>
            <a:endParaRPr lang="en-US" sz="3200" dirty="0"/>
          </a:p>
          <a:p>
            <a:pPr marL="742950" indent="-742950" algn="l">
              <a:buFont typeface="+mj-lt"/>
              <a:buAutoNum type="alphaLcPeriod"/>
            </a:pPr>
            <a:endParaRPr lang="en-US" sz="3200" dirty="0"/>
          </a:p>
          <a:p>
            <a:pPr marR="0" algn="just" defTabSz="914400" rtl="0" eaLnBrk="0" fontAlgn="base" latinLnBrk="0" hangingPunct="0">
              <a:lnSpc>
                <a:spcPct val="100000"/>
              </a:lnSpc>
              <a:spcBef>
                <a:spcPct val="0"/>
              </a:spcBef>
              <a:spcAft>
                <a:spcPct val="0"/>
              </a:spcAft>
              <a:buClrTx/>
              <a:buSzTx/>
              <a:tabLst/>
            </a:pPr>
            <a:endParaRPr lang="en-US" sz="3200" dirty="0"/>
          </a:p>
          <a:p>
            <a:pPr marL="514350" indent="-514350" algn="l">
              <a:buFont typeface="+mj-lt"/>
              <a:buAutoNum type="alphaLcPeriod"/>
            </a:pPr>
            <a:endParaRPr lang="en-US" sz="3200" dirty="0">
              <a:cs typeface="Arial" panose="020B0604020202020204" pitchFamily="34" charset="0"/>
            </a:endParaRPr>
          </a:p>
          <a:p>
            <a:pPr marL="0" marR="0" indent="0" algn="just" defTabSz="914400" rtl="0" eaLnBrk="0" fontAlgn="base" latinLnBrk="0" hangingPunct="0">
              <a:lnSpc>
                <a:spcPct val="100000"/>
              </a:lnSpc>
              <a:spcBef>
                <a:spcPct val="0"/>
              </a:spcBef>
              <a:spcAft>
                <a:spcPct val="0"/>
              </a:spcAft>
              <a:buClrTx/>
              <a:buSzTx/>
              <a:buFontTx/>
              <a:buNone/>
              <a:tabLst/>
            </a:pPr>
            <a:endParaRPr lang="en-US" sz="3600" b="0" i="0" dirty="0">
              <a:effectLst/>
            </a:endParaRPr>
          </a:p>
          <a:p>
            <a:pPr marL="0" marR="0" indent="0" algn="just"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effectLst/>
            </a:endParaRPr>
          </a:p>
        </p:txBody>
      </p:sp>
      <p:sp>
        <p:nvSpPr>
          <p:cNvPr id="10" name="Text Box 18">
            <a:extLst>
              <a:ext uri="{FF2B5EF4-FFF2-40B4-BE49-F238E27FC236}">
                <a16:creationId xmlns:a16="http://schemas.microsoft.com/office/drawing/2014/main" id="{6C2467C5-A65D-F000-1F8F-4389DC76D504}"/>
              </a:ext>
            </a:extLst>
          </p:cNvPr>
          <p:cNvSpPr txBox="1">
            <a:spLocks noChangeArrowheads="1"/>
          </p:cNvSpPr>
          <p:nvPr/>
        </p:nvSpPr>
        <p:spPr bwMode="auto">
          <a:xfrm>
            <a:off x="590547" y="5313194"/>
            <a:ext cx="12851419" cy="29238773"/>
          </a:xfrm>
          <a:prstGeom prst="rect">
            <a:avLst/>
          </a:prstGeom>
          <a:noFill/>
          <a:ln w="9525">
            <a:solidFill>
              <a:srgbClr val="00B0F0"/>
            </a:solidFill>
            <a:miter lim="800000"/>
            <a:headEnd/>
            <a:tailEnd/>
          </a:ln>
          <a:effectLst/>
        </p:spPr>
        <p:txBody>
          <a:bodyPr wrap="square" lIns="182880" tIns="182880" rIns="182880">
            <a:spAutoFit/>
          </a:bodyPr>
          <a:lstStyle/>
          <a:p>
            <a:pPr algn="l"/>
            <a:r>
              <a:rPr lang="en-US" sz="4400" b="1" dirty="0">
                <a:solidFill>
                  <a:srgbClr val="FF0000"/>
                </a:solidFill>
                <a:cs typeface="Arial" panose="020B0604020202020204" pitchFamily="34" charset="0"/>
              </a:rPr>
              <a:t>BACKGROUND</a:t>
            </a:r>
          </a:p>
          <a:p>
            <a:pPr marL="571500" marR="0" lvl="0" indent="-571500" algn="just">
              <a:spcBef>
                <a:spcPts val="600"/>
              </a:spcBef>
              <a:spcAft>
                <a:spcPts val="600"/>
              </a:spcAft>
              <a:buFont typeface="Wingdings" panose="05000000000000000000" pitchFamily="2" charset="2"/>
              <a:buChar char="v"/>
              <a:tabLst>
                <a:tab pos="457200" algn="l"/>
              </a:tabLst>
            </a:pPr>
            <a:r>
              <a:rPr lang="en-US" sz="3600" dirty="0">
                <a:effectLst/>
                <a:ea typeface="Calibri" panose="020F0502020204030204" pitchFamily="34" charset="0"/>
                <a:cs typeface="Times New Roman" panose="02020603050405020304" pitchFamily="18" charset="0"/>
              </a:rPr>
              <a:t>Modeling carbon and nitrogen dynamics in agricultural land-</a:t>
            </a:r>
            <a:r>
              <a:rPr lang="en-US" sz="3600" dirty="0" err="1">
                <a:effectLst/>
                <a:ea typeface="Calibri" panose="020F0502020204030204" pitchFamily="34" charset="0"/>
                <a:cs typeface="Times New Roman" panose="02020603050405020304" pitchFamily="18" charset="0"/>
              </a:rPr>
              <a:t>scapes</a:t>
            </a:r>
            <a:r>
              <a:rPr lang="en-US" sz="3600" dirty="0">
                <a:effectLst/>
                <a:ea typeface="Calibri" panose="020F0502020204030204" pitchFamily="34" charset="0"/>
                <a:cs typeface="Times New Roman" panose="02020603050405020304" pitchFamily="18" charset="0"/>
              </a:rPr>
              <a:t> is crucial to improving the understanding and manage-</a:t>
            </a:r>
            <a:r>
              <a:rPr lang="en-US" sz="3600" dirty="0" err="1">
                <a:effectLst/>
                <a:ea typeface="Calibri" panose="020F0502020204030204" pitchFamily="34" charset="0"/>
                <a:cs typeface="Times New Roman" panose="02020603050405020304" pitchFamily="18" charset="0"/>
              </a:rPr>
              <a:t>ment</a:t>
            </a:r>
            <a:r>
              <a:rPr lang="en-US" sz="3600" dirty="0">
                <a:effectLst/>
                <a:ea typeface="Calibri" panose="020F0502020204030204" pitchFamily="34" charset="0"/>
                <a:cs typeface="Times New Roman" panose="02020603050405020304" pitchFamily="18" charset="0"/>
              </a:rPr>
              <a:t> of air, soil, and water resources.</a:t>
            </a:r>
          </a:p>
          <a:p>
            <a:pPr marL="571500" marR="0" lvl="0" indent="-571500" algn="just">
              <a:spcBef>
                <a:spcPts val="600"/>
              </a:spcBef>
              <a:spcAft>
                <a:spcPts val="600"/>
              </a:spcAft>
              <a:buFont typeface="Wingdings" panose="05000000000000000000" pitchFamily="2" charset="2"/>
              <a:buChar char="v"/>
              <a:tabLst>
                <a:tab pos="457200" algn="l"/>
              </a:tabLst>
            </a:pPr>
            <a:r>
              <a:rPr lang="en-US" sz="3600" dirty="0">
                <a:effectLst/>
                <a:ea typeface="Calibri" panose="020F0502020204030204" pitchFamily="34" charset="0"/>
                <a:cs typeface="Times New Roman" panose="02020603050405020304" pitchFamily="18" charset="0"/>
              </a:rPr>
              <a:t>Simulating these processes over large spatial </a:t>
            </a:r>
            <a:r>
              <a:rPr lang="en-US" sz="3600" dirty="0">
                <a:ea typeface="Calibri" panose="020F0502020204030204" pitchFamily="34" charset="0"/>
                <a:cs typeface="Times New Roman" panose="02020603050405020304" pitchFamily="18" charset="0"/>
              </a:rPr>
              <a:t>extents can be challenging as m</a:t>
            </a:r>
            <a:r>
              <a:rPr lang="en-US" sz="3600" dirty="0">
                <a:effectLst/>
                <a:ea typeface="Calibri" panose="020F0502020204030204" pitchFamily="34" charset="0"/>
                <a:cs typeface="Times New Roman" panose="02020603050405020304" pitchFamily="18" charset="0"/>
              </a:rPr>
              <a:t>ost existing process-based agroecosystem models are point based. Yet, the effects of cropland manage-</a:t>
            </a:r>
            <a:r>
              <a:rPr lang="en-US" sz="3600" dirty="0" err="1">
                <a:effectLst/>
                <a:ea typeface="Calibri" panose="020F0502020204030204" pitchFamily="34" charset="0"/>
                <a:cs typeface="Times New Roman" panose="02020603050405020304" pitchFamily="18" charset="0"/>
              </a:rPr>
              <a:t>ment</a:t>
            </a:r>
            <a:r>
              <a:rPr lang="en-US" sz="3600" dirty="0">
                <a:effectLst/>
                <a:ea typeface="Calibri" panose="020F0502020204030204" pitchFamily="34" charset="0"/>
                <a:cs typeface="Times New Roman" panose="02020603050405020304" pitchFamily="18" charset="0"/>
              </a:rPr>
              <a:t> practices on carbon sequestration and nitrous oxide emissions can vary substantially over small spatial extents. </a:t>
            </a:r>
          </a:p>
          <a:p>
            <a:pPr algn="just"/>
            <a:endParaRPr lang="en-US" sz="3600" b="1" dirty="0">
              <a:solidFill>
                <a:srgbClr val="FF0000"/>
              </a:solidFill>
              <a:cs typeface="Arial" panose="020B0604020202020204" pitchFamily="34" charset="0"/>
            </a:endParaRPr>
          </a:p>
          <a:p>
            <a:pPr algn="just"/>
            <a:r>
              <a:rPr lang="en-US" sz="4400" b="1" dirty="0">
                <a:solidFill>
                  <a:srgbClr val="FF0000"/>
                </a:solidFill>
                <a:cs typeface="Arial" panose="020B0604020202020204" pitchFamily="34" charset="0"/>
              </a:rPr>
              <a:t>GOALS</a:t>
            </a:r>
          </a:p>
          <a:p>
            <a:pPr marL="457200" indent="-457200" algn="just">
              <a:spcAft>
                <a:spcPts val="600"/>
              </a:spcAft>
              <a:buFont typeface="Wingdings" panose="05000000000000000000" pitchFamily="2" charset="2"/>
              <a:buChar char="v"/>
            </a:pPr>
            <a:r>
              <a:rPr lang="en-US" sz="3600" dirty="0">
                <a:ea typeface="Calibri" panose="020F0502020204030204" pitchFamily="34" charset="0"/>
                <a:cs typeface="Times New Roman" panose="02020603050405020304" pitchFamily="18" charset="0"/>
              </a:rPr>
              <a:t>We present a Python toolbox, which allows for batch </a:t>
            </a:r>
            <a:r>
              <a:rPr lang="en-US" sz="3600" dirty="0" err="1">
                <a:ea typeface="Calibri" panose="020F0502020204030204" pitchFamily="34" charset="0"/>
                <a:cs typeface="Times New Roman" panose="02020603050405020304" pitchFamily="18" charset="0"/>
              </a:rPr>
              <a:t>agroeco</a:t>
            </a:r>
            <a:r>
              <a:rPr lang="en-US" sz="3600" dirty="0">
                <a:ea typeface="Calibri" panose="020F0502020204030204" pitchFamily="34" charset="0"/>
                <a:cs typeface="Times New Roman" panose="02020603050405020304" pitchFamily="18" charset="0"/>
              </a:rPr>
              <a:t>-system model simulations and mapping over landscapes and watersheds. </a:t>
            </a:r>
            <a:r>
              <a:rPr lang="en-US" sz="3600" dirty="0">
                <a:cs typeface="Arial" panose="020B0604020202020204" pitchFamily="34" charset="0"/>
              </a:rPr>
              <a:t>We introduce the workflow and structure of the toolbox. </a:t>
            </a:r>
          </a:p>
          <a:p>
            <a:pPr marL="457200" indent="-457200" algn="just">
              <a:buFont typeface="Wingdings" panose="05000000000000000000" pitchFamily="2" charset="2"/>
              <a:buChar char="v"/>
            </a:pPr>
            <a:r>
              <a:rPr lang="en-US" sz="3600" dirty="0">
                <a:cs typeface="Arial" panose="020B0604020202020204" pitchFamily="34" charset="0"/>
              </a:rPr>
              <a:t>We additionally show results from Skunk River watershed in Iowa as a case study to demonstrate toolbox functionality.</a:t>
            </a:r>
          </a:p>
          <a:p>
            <a:pPr marL="457200" indent="-457200" algn="just">
              <a:buFont typeface="Wingdings" panose="05000000000000000000" pitchFamily="2" charset="2"/>
              <a:buChar char="v"/>
            </a:pPr>
            <a:endParaRPr lang="en-US" sz="3600" dirty="0">
              <a:solidFill>
                <a:srgbClr val="374151"/>
              </a:solidFill>
              <a:cs typeface="Arial" panose="020B0604020202020204" pitchFamily="34" charset="0"/>
            </a:endParaRPr>
          </a:p>
          <a:p>
            <a:pPr algn="just"/>
            <a:r>
              <a:rPr lang="en-US" sz="4400" b="1" dirty="0">
                <a:solidFill>
                  <a:srgbClr val="FF0000"/>
                </a:solidFill>
                <a:cs typeface="Arial" panose="020B0604020202020204" pitchFamily="34" charset="0"/>
              </a:rPr>
              <a:t>WORKFLOW</a:t>
            </a:r>
          </a:p>
          <a:p>
            <a:pPr marR="0" lvl="0" algn="just">
              <a:spcBef>
                <a:spcPts val="0"/>
              </a:spcBef>
              <a:spcAft>
                <a:spcPts val="0"/>
              </a:spcAft>
              <a:tabLst>
                <a:tab pos="457200" algn="l"/>
              </a:tabLst>
            </a:pPr>
            <a:r>
              <a:rPr lang="en-US" sz="3600" dirty="0">
                <a:effectLst/>
                <a:ea typeface="Calibri" panose="020F0502020204030204" pitchFamily="34" charset="0"/>
                <a:cs typeface="Times New Roman" panose="02020603050405020304" pitchFamily="18" charset="0"/>
              </a:rPr>
              <a:t>The automated toolbox utilizes a Python module at its backend to control the workflow (Figure 1). Replacing default weather and  water parameters within an APSIM (Keating et al., 2003) agroecosystem model file is fully automated by the module. The weather and soils data are downloaded from </a:t>
            </a:r>
            <a:r>
              <a:rPr lang="en-US" sz="3600" dirty="0">
                <a:ea typeface="Calibri" panose="020F0502020204030204" pitchFamily="34" charset="0"/>
                <a:cs typeface="Times New Roman" panose="02020603050405020304" pitchFamily="18" charset="0"/>
              </a:rPr>
              <a:t>DAYMET (Thornton et al 1997) and SSURGO </a:t>
            </a:r>
            <a:r>
              <a:rPr lang="en-US" sz="3600" dirty="0">
                <a:effectLst/>
                <a:ea typeface="Calibri" panose="020F0502020204030204" pitchFamily="34" charset="0"/>
                <a:cs typeface="Times New Roman" panose="02020603050405020304" pitchFamily="18" charset="0"/>
              </a:rPr>
              <a:t>(Soil Survey Staff, 2023), respectively.</a:t>
            </a:r>
          </a:p>
          <a:p>
            <a:pPr marL="0" marR="0">
              <a:spcBef>
                <a:spcPts val="0"/>
              </a:spcBef>
              <a:spcAft>
                <a:spcPts val="0"/>
              </a:spcAft>
            </a:pPr>
            <a:r>
              <a:rPr lang="en-US" sz="3600" dirty="0">
                <a:effectLst/>
                <a:ea typeface="Calibri" panose="020F0502020204030204" pitchFamily="34" charset="0"/>
                <a:cs typeface="Times New Roman" panose="02020603050405020304" pitchFamily="18" charset="0"/>
              </a:rPr>
              <a:t> </a:t>
            </a:r>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endParaRPr lang="en-US" sz="3600" dirty="0">
              <a:solidFill>
                <a:srgbClr val="374151"/>
              </a:solidFill>
              <a:cs typeface="Arial" panose="020B0604020202020204" pitchFamily="34" charset="0"/>
            </a:endParaRPr>
          </a:p>
          <a:p>
            <a:pPr algn="l">
              <a:spcBef>
                <a:spcPct val="50000"/>
              </a:spcBef>
            </a:pPr>
            <a:endParaRPr lang="en-US" sz="3600" dirty="0">
              <a:cs typeface="Arial" panose="020B0604020202020204" pitchFamily="34" charset="0"/>
            </a:endParaRPr>
          </a:p>
          <a:p>
            <a:pPr algn="l">
              <a:spcBef>
                <a:spcPct val="50000"/>
              </a:spcBef>
            </a:pPr>
            <a:endParaRPr lang="en-US" sz="3600" dirty="0">
              <a:cs typeface="Arial" panose="020B0604020202020204" pitchFamily="34" charset="0"/>
            </a:endParaRPr>
          </a:p>
        </p:txBody>
      </p:sp>
      <p:pic>
        <p:nvPicPr>
          <p:cNvPr id="17" name="Picture 16">
            <a:extLst>
              <a:ext uri="{FF2B5EF4-FFF2-40B4-BE49-F238E27FC236}">
                <a16:creationId xmlns:a16="http://schemas.microsoft.com/office/drawing/2014/main" id="{0EF544FA-3770-B81E-F91A-1FD6C75FAE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4730" y="30434491"/>
            <a:ext cx="12268568" cy="2521742"/>
          </a:xfrm>
          <a:prstGeom prst="rect">
            <a:avLst/>
          </a:prstGeom>
        </p:spPr>
      </p:pic>
      <p:pic>
        <p:nvPicPr>
          <p:cNvPr id="37" name="Picture 36">
            <a:extLst>
              <a:ext uri="{FF2B5EF4-FFF2-40B4-BE49-F238E27FC236}">
                <a16:creationId xmlns:a16="http://schemas.microsoft.com/office/drawing/2014/main" id="{B6652084-94A8-44E6-93BF-7ABDBC8498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78802" y="4902689"/>
            <a:ext cx="14172820" cy="7972211"/>
          </a:xfrm>
          <a:prstGeom prst="rect">
            <a:avLst/>
          </a:prstGeom>
        </p:spPr>
      </p:pic>
      <p:sp>
        <p:nvSpPr>
          <p:cNvPr id="11" name="Rectangle 10">
            <a:extLst>
              <a:ext uri="{FF2B5EF4-FFF2-40B4-BE49-F238E27FC236}">
                <a16:creationId xmlns:a16="http://schemas.microsoft.com/office/drawing/2014/main" id="{B1377EC2-4E28-46D7-9A54-57372C9E1D5A}"/>
              </a:ext>
            </a:extLst>
          </p:cNvPr>
          <p:cNvSpPr/>
          <p:nvPr/>
        </p:nvSpPr>
        <p:spPr>
          <a:xfrm>
            <a:off x="590547" y="2789307"/>
            <a:ext cx="38938206" cy="2106987"/>
          </a:xfrm>
          <a:prstGeom prst="rect">
            <a:avLst/>
          </a:prstGeom>
          <a:solidFill>
            <a:srgbClr val="CAC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22EC8E-E022-1DC1-E4A6-94A93F7EEF47}"/>
              </a:ext>
            </a:extLst>
          </p:cNvPr>
          <p:cNvSpPr/>
          <p:nvPr/>
        </p:nvSpPr>
        <p:spPr bwMode="auto">
          <a:xfrm>
            <a:off x="0" y="565186"/>
            <a:ext cx="40233600" cy="2799159"/>
          </a:xfrm>
          <a:prstGeom prst="rect">
            <a:avLst/>
          </a:prstGeom>
          <a:noFill/>
          <a:ln w="9525" cap="flat" cmpd="sng" algn="ctr">
            <a:noFill/>
            <a:prstDash val="solid"/>
            <a:round/>
            <a:headEnd type="none" w="med" len="med"/>
            <a:tailEnd type="none" w="med" len="med"/>
          </a:ln>
          <a:effectLst/>
        </p:spPr>
        <p:txBody>
          <a:bodyPr vert="horz" wrap="square" lIns="83127" tIns="41564" rIns="83127" bIns="41564" numCol="1" rtlCol="0" anchor="t" anchorCtr="0" compatLnSpc="1">
            <a:prstTxWarp prst="textNoShape">
              <a:avLst/>
            </a:prstTxWarp>
          </a:bodyPr>
          <a:lstStyle/>
          <a:p>
            <a:endParaRPr lang="en-US" sz="2182"/>
          </a:p>
        </p:txBody>
      </p:sp>
      <p:sp>
        <p:nvSpPr>
          <p:cNvPr id="3" name="Text Box 16">
            <a:extLst>
              <a:ext uri="{FF2B5EF4-FFF2-40B4-BE49-F238E27FC236}">
                <a16:creationId xmlns:a16="http://schemas.microsoft.com/office/drawing/2014/main" id="{7F8E9E79-F540-75C4-96A5-C8F694DF8457}"/>
              </a:ext>
            </a:extLst>
          </p:cNvPr>
          <p:cNvSpPr txBox="1">
            <a:spLocks noChangeArrowheads="1"/>
          </p:cNvSpPr>
          <p:nvPr/>
        </p:nvSpPr>
        <p:spPr bwMode="auto">
          <a:xfrm>
            <a:off x="590547" y="685800"/>
            <a:ext cx="38981162" cy="2154436"/>
          </a:xfrm>
          <a:prstGeom prst="rect">
            <a:avLst/>
          </a:prstGeom>
          <a:solidFill>
            <a:srgbClr val="C8102E"/>
          </a:solidFill>
          <a:ln w="28575">
            <a:noFill/>
            <a:miter lim="800000"/>
            <a:headEnd/>
            <a:tailEnd/>
          </a:ln>
          <a:effectLst/>
        </p:spPr>
        <p:txBody>
          <a:bodyPr wrap="square">
            <a:spAutoFit/>
          </a:bodyPr>
          <a:lstStyle/>
          <a:p>
            <a:pPr algn="ctr"/>
            <a:r>
              <a:rPr lang="en-US" sz="8000" b="1" dirty="0">
                <a:solidFill>
                  <a:schemeClr val="bg1"/>
                </a:solidFill>
              </a:rPr>
              <a:t>Converting a Process-based Point Model into a Spatial Simulation Tool:</a:t>
            </a:r>
            <a:endParaRPr lang="en-US" sz="6546" b="1" dirty="0">
              <a:solidFill>
                <a:schemeClr val="bg1"/>
              </a:solidFill>
            </a:endParaRPr>
          </a:p>
          <a:p>
            <a:pPr algn="ctr"/>
            <a:r>
              <a:rPr lang="en-US" sz="5400" b="1" dirty="0">
                <a:solidFill>
                  <a:schemeClr val="bg1"/>
                </a:solidFill>
              </a:rPr>
              <a:t>A Simplified Approach for Running and Mapping APSIM Batch Simulations on a Spatial Scale</a:t>
            </a:r>
          </a:p>
        </p:txBody>
      </p:sp>
      <p:sp>
        <p:nvSpPr>
          <p:cNvPr id="7" name="Text Box 13">
            <a:extLst>
              <a:ext uri="{FF2B5EF4-FFF2-40B4-BE49-F238E27FC236}">
                <a16:creationId xmlns:a16="http://schemas.microsoft.com/office/drawing/2014/main" id="{07A51A45-090F-A62A-18F2-247271C17E77}"/>
              </a:ext>
            </a:extLst>
          </p:cNvPr>
          <p:cNvSpPr txBox="1">
            <a:spLocks noChangeArrowheads="1"/>
          </p:cNvSpPr>
          <p:nvPr/>
        </p:nvSpPr>
        <p:spPr bwMode="auto">
          <a:xfrm>
            <a:off x="609600" y="2828366"/>
            <a:ext cx="35043034" cy="1687257"/>
          </a:xfrm>
          <a:prstGeom prst="rect">
            <a:avLst/>
          </a:prstGeom>
          <a:noFill/>
          <a:ln w="9525">
            <a:noFill/>
            <a:miter lim="800000"/>
            <a:headEnd/>
            <a:tailEnd/>
          </a:ln>
          <a:effectLst/>
        </p:spPr>
        <p:txBody>
          <a:bodyPr wrap="square">
            <a:spAutoFit/>
          </a:bodyPr>
          <a:lstStyle/>
          <a:p>
            <a:pPr algn="ctr">
              <a:spcBef>
                <a:spcPct val="50000"/>
              </a:spcBef>
            </a:pPr>
            <a:r>
              <a:rPr lang="en-US" sz="5455" b="1" dirty="0"/>
              <a:t>Richard Magala (rmagala@iastate.edu), John Tyndall, and Lisa Schulte Moore </a:t>
            </a:r>
            <a:br>
              <a:rPr lang="en-US" sz="5455" b="1" dirty="0"/>
            </a:br>
            <a:r>
              <a:rPr lang="en-US" sz="4909" b="1" dirty="0"/>
              <a:t>Natural Resource Ecology and Management, Iowa State University  </a:t>
            </a:r>
          </a:p>
        </p:txBody>
      </p:sp>
      <p:sp>
        <p:nvSpPr>
          <p:cNvPr id="9" name="Text Box 12">
            <a:extLst>
              <a:ext uri="{FF2B5EF4-FFF2-40B4-BE49-F238E27FC236}">
                <a16:creationId xmlns:a16="http://schemas.microsoft.com/office/drawing/2014/main" id="{D5E032AF-3F38-D6CB-CB05-CA518774F9CC}"/>
              </a:ext>
            </a:extLst>
          </p:cNvPr>
          <p:cNvSpPr txBox="1">
            <a:spLocks noChangeArrowheads="1"/>
          </p:cNvSpPr>
          <p:nvPr/>
        </p:nvSpPr>
        <p:spPr bwMode="auto">
          <a:xfrm>
            <a:off x="32662369" y="34951699"/>
            <a:ext cx="6639514" cy="1212640"/>
          </a:xfrm>
          <a:prstGeom prst="rect">
            <a:avLst/>
          </a:prstGeom>
          <a:noFill/>
          <a:ln w="9525">
            <a:noFill/>
            <a:miter lim="800000"/>
            <a:headEnd/>
            <a:tailEnd/>
          </a:ln>
          <a:effectLst/>
        </p:spPr>
        <p:txBody>
          <a:bodyPr wrap="square">
            <a:spAutoFit/>
          </a:bodyPr>
          <a:lstStyle/>
          <a:p>
            <a:pPr marL="207820" lvl="2" algn="r" defTabSz="914400" eaLnBrk="0" fontAlgn="base" hangingPunct="0">
              <a:lnSpc>
                <a:spcPct val="75000"/>
              </a:lnSpc>
              <a:spcBef>
                <a:spcPct val="50000"/>
              </a:spcBef>
              <a:spcAft>
                <a:spcPct val="0"/>
              </a:spcAft>
            </a:pPr>
            <a:r>
              <a:rPr lang="en-US" sz="3636" b="1" dirty="0">
                <a:solidFill>
                  <a:srgbClr val="FFFFFF"/>
                </a:solidFill>
                <a:latin typeface="Arial" charset="0"/>
              </a:rPr>
              <a:t>IALE-NA Meeting </a:t>
            </a:r>
          </a:p>
          <a:p>
            <a:pPr marL="207820" lvl="2" algn="r" defTabSz="914400" eaLnBrk="0" fontAlgn="base" hangingPunct="0">
              <a:lnSpc>
                <a:spcPct val="75000"/>
              </a:lnSpc>
              <a:spcBef>
                <a:spcPct val="50000"/>
              </a:spcBef>
              <a:spcAft>
                <a:spcPct val="0"/>
              </a:spcAft>
            </a:pPr>
            <a:r>
              <a:rPr lang="en-US" sz="3636" b="1" dirty="0">
                <a:solidFill>
                  <a:srgbClr val="FFFFFF"/>
                </a:solidFill>
                <a:latin typeface="Arial" charset="0"/>
              </a:rPr>
              <a:t>March 20, 2023</a:t>
            </a:r>
          </a:p>
        </p:txBody>
      </p:sp>
      <p:sp>
        <p:nvSpPr>
          <p:cNvPr id="12" name="Rectangle 11">
            <a:extLst>
              <a:ext uri="{FF2B5EF4-FFF2-40B4-BE49-F238E27FC236}">
                <a16:creationId xmlns:a16="http://schemas.microsoft.com/office/drawing/2014/main" id="{21979894-2045-C6D6-E31E-62B0E47C6CC9}"/>
              </a:ext>
            </a:extLst>
          </p:cNvPr>
          <p:cNvSpPr/>
          <p:nvPr/>
        </p:nvSpPr>
        <p:spPr bwMode="auto">
          <a:xfrm>
            <a:off x="13944799" y="5269156"/>
            <a:ext cx="11738410" cy="29238773"/>
          </a:xfrm>
          <a:prstGeom prst="rect">
            <a:avLst/>
          </a:prstGeom>
          <a:no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rgbClr val="FF0000"/>
                </a:solidFill>
                <a:effectLst/>
                <a:uLnTx/>
                <a:uFillTx/>
              </a:rPr>
              <a:t>F</a:t>
            </a: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lang="en-US" sz="4000" b="1" kern="0" dirty="0">
              <a:solidFill>
                <a:srgbClr val="FF0000"/>
              </a:solidFill>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0000"/>
              </a:solidFill>
              <a:effectLst/>
              <a:uLnTx/>
              <a:uFillTx/>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000000"/>
              </a:solidFill>
              <a:effectLst/>
              <a:uLnTx/>
              <a:uFillTx/>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ndParaRPr>
          </a:p>
        </p:txBody>
      </p:sp>
      <p:sp>
        <p:nvSpPr>
          <p:cNvPr id="16" name="Text Box 14">
            <a:extLst>
              <a:ext uri="{FF2B5EF4-FFF2-40B4-BE49-F238E27FC236}">
                <a16:creationId xmlns:a16="http://schemas.microsoft.com/office/drawing/2014/main" id="{88599539-D1C7-8932-D9A4-05D6001825DB}"/>
              </a:ext>
            </a:extLst>
          </p:cNvPr>
          <p:cNvSpPr txBox="1">
            <a:spLocks noChangeArrowheads="1"/>
          </p:cNvSpPr>
          <p:nvPr/>
        </p:nvSpPr>
        <p:spPr bwMode="auto">
          <a:xfrm>
            <a:off x="2424547" y="34856045"/>
            <a:ext cx="36749182" cy="1200329"/>
          </a:xfrm>
          <a:prstGeom prst="rect">
            <a:avLst/>
          </a:prstGeom>
          <a:noFill/>
          <a:ln w="9525">
            <a:noFill/>
            <a:miter lim="800000"/>
            <a:headEnd/>
            <a:tailEnd/>
          </a:ln>
          <a:effectLst/>
        </p:spPr>
        <p:txBody>
          <a:bodyPr wrap="square">
            <a:spAutoFit/>
          </a:bodyPr>
          <a:lstStyle/>
          <a:p>
            <a:pPr>
              <a:spcBef>
                <a:spcPts val="1800"/>
              </a:spcBef>
            </a:pPr>
            <a:r>
              <a:rPr lang="en-US" sz="3600" dirty="0">
                <a:solidFill>
                  <a:schemeClr val="bg1"/>
                </a:solidFill>
              </a:rPr>
              <a:t>Acknowledgements: </a:t>
            </a:r>
            <a:r>
              <a:rPr lang="en-US" sz="3600" dirty="0">
                <a:solidFill>
                  <a:schemeClr val="bg1"/>
                </a:solidFill>
                <a:effectLst/>
                <a:ea typeface="Times New Roman" panose="02020603050405020304" pitchFamily="18" charset="0"/>
              </a:rPr>
              <a:t>This work is supported by the USDA-NIFA Sustainable Agricultural Systems grant to C-CHANGE (2020-68012-31824) </a:t>
            </a:r>
            <a:br>
              <a:rPr lang="en-US" sz="3600" dirty="0">
                <a:solidFill>
                  <a:schemeClr val="bg1"/>
                </a:solidFill>
                <a:effectLst/>
                <a:ea typeface="Times New Roman" panose="02020603050405020304" pitchFamily="18" charset="0"/>
              </a:rPr>
            </a:br>
            <a:r>
              <a:rPr lang="en-US" sz="3600" dirty="0">
                <a:solidFill>
                  <a:schemeClr val="bg1"/>
                </a:solidFill>
                <a:effectLst/>
                <a:ea typeface="Times New Roman" panose="02020603050405020304" pitchFamily="18" charset="0"/>
              </a:rPr>
              <a:t>and the USDA-NIFA McIntire-Stennis Program (IOW05534). Special thanks to Dr. </a:t>
            </a:r>
            <a:r>
              <a:rPr lang="en-US" sz="3600" dirty="0">
                <a:solidFill>
                  <a:schemeClr val="bg1"/>
                </a:solidFill>
                <a:ea typeface="Times New Roman" panose="02020603050405020304" pitchFamily="18" charset="0"/>
              </a:rPr>
              <a:t>Suraj Upadhaya and Brooke </a:t>
            </a:r>
            <a:r>
              <a:rPr lang="en-US" sz="3600" dirty="0">
                <a:solidFill>
                  <a:schemeClr val="bg1"/>
                </a:solidFill>
                <a:effectLst/>
                <a:ea typeface="Times New Roman" panose="02020603050405020304" pitchFamily="18" charset="0"/>
              </a:rPr>
              <a:t>Rogers for their input and assistance.</a:t>
            </a:r>
            <a:endParaRPr lang="en-US" sz="3600" dirty="0">
              <a:solidFill>
                <a:schemeClr val="bg1"/>
              </a:solidFill>
            </a:endParaRPr>
          </a:p>
        </p:txBody>
      </p:sp>
      <p:sp>
        <p:nvSpPr>
          <p:cNvPr id="18" name="Rectangle 17">
            <a:extLst>
              <a:ext uri="{FF2B5EF4-FFF2-40B4-BE49-F238E27FC236}">
                <a16:creationId xmlns:a16="http://schemas.microsoft.com/office/drawing/2014/main" id="{912A5B61-C8E6-A5B4-5A90-76CDE6C5E72A}"/>
              </a:ext>
            </a:extLst>
          </p:cNvPr>
          <p:cNvSpPr/>
          <p:nvPr/>
        </p:nvSpPr>
        <p:spPr bwMode="auto">
          <a:xfrm>
            <a:off x="1057414" y="33166915"/>
            <a:ext cx="11058386" cy="129187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rPr>
              <a:t> Figure 2. User workflow within the Python toolbox.</a:t>
            </a:r>
          </a:p>
        </p:txBody>
      </p:sp>
      <p:sp>
        <p:nvSpPr>
          <p:cNvPr id="19" name="Rectangle 18">
            <a:extLst>
              <a:ext uri="{FF2B5EF4-FFF2-40B4-BE49-F238E27FC236}">
                <a16:creationId xmlns:a16="http://schemas.microsoft.com/office/drawing/2014/main" id="{C6F8895F-6560-5E0A-5C87-F5FE35D35F39}"/>
              </a:ext>
            </a:extLst>
          </p:cNvPr>
          <p:cNvSpPr/>
          <p:nvPr/>
        </p:nvSpPr>
        <p:spPr bwMode="auto">
          <a:xfrm>
            <a:off x="1057414" y="28200960"/>
            <a:ext cx="12239486" cy="125892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rPr>
              <a:t>Figure 1. </a:t>
            </a:r>
            <a:r>
              <a:rPr lang="en-US" sz="4000" dirty="0"/>
              <a:t>Working logic and structure of the Python toolbox.</a:t>
            </a:r>
            <a:endParaRPr kumimoji="0" lang="en-US" sz="4000" b="0" i="0" u="none" strike="noStrike" cap="none" normalizeH="0" baseline="0" dirty="0">
              <a:ln>
                <a:noFill/>
              </a:ln>
              <a:solidFill>
                <a:schemeClr val="tx1"/>
              </a:solidFill>
              <a:effectLst/>
            </a:endParaRPr>
          </a:p>
        </p:txBody>
      </p:sp>
      <p:pic>
        <p:nvPicPr>
          <p:cNvPr id="20" name="Picture 19">
            <a:extLst>
              <a:ext uri="{FF2B5EF4-FFF2-40B4-BE49-F238E27FC236}">
                <a16:creationId xmlns:a16="http://schemas.microsoft.com/office/drawing/2014/main" id="{87FBE588-7D5B-3399-9679-F00A9BA7BF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5467" y="20715225"/>
            <a:ext cx="12268572" cy="7230035"/>
          </a:xfrm>
          <a:prstGeom prst="rect">
            <a:avLst/>
          </a:prstGeom>
        </p:spPr>
      </p:pic>
      <p:sp>
        <p:nvSpPr>
          <p:cNvPr id="23" name="Text Box 18">
            <a:extLst>
              <a:ext uri="{FF2B5EF4-FFF2-40B4-BE49-F238E27FC236}">
                <a16:creationId xmlns:a16="http://schemas.microsoft.com/office/drawing/2014/main" id="{B466BD82-5D34-EC77-A15A-31B1154BC39A}"/>
              </a:ext>
            </a:extLst>
          </p:cNvPr>
          <p:cNvSpPr txBox="1">
            <a:spLocks noChangeArrowheads="1"/>
          </p:cNvSpPr>
          <p:nvPr/>
        </p:nvSpPr>
        <p:spPr bwMode="auto">
          <a:xfrm>
            <a:off x="14736177" y="12346256"/>
            <a:ext cx="9601201" cy="81546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wrap="square" lIns="59369" tIns="29685" rIns="59369" bIns="29685">
            <a:spAutoFit/>
          </a:bodyPr>
          <a:lstStyle/>
          <a:p>
            <a:pPr algn="ctr" defTabSz="593154">
              <a:spcBef>
                <a:spcPct val="50000"/>
              </a:spcBef>
            </a:pPr>
            <a:r>
              <a:rPr lang="en-US" sz="4400" b="1" dirty="0">
                <a:solidFill>
                  <a:srgbClr val="FF0000"/>
                </a:solidFill>
              </a:rPr>
              <a:t>RESULTS</a:t>
            </a:r>
            <a:r>
              <a:rPr lang="en-US" sz="4400" b="1" dirty="0">
                <a:solidFill>
                  <a:schemeClr val="tx1"/>
                </a:solidFill>
              </a:rPr>
              <a:t> </a:t>
            </a:r>
          </a:p>
        </p:txBody>
      </p:sp>
      <p:sp>
        <p:nvSpPr>
          <p:cNvPr id="25" name="Rectangle 24">
            <a:extLst>
              <a:ext uri="{FF2B5EF4-FFF2-40B4-BE49-F238E27FC236}">
                <a16:creationId xmlns:a16="http://schemas.microsoft.com/office/drawing/2014/main" id="{2CA06101-64C4-95E6-F258-FFFD5FF947EF}"/>
              </a:ext>
            </a:extLst>
          </p:cNvPr>
          <p:cNvSpPr/>
          <p:nvPr/>
        </p:nvSpPr>
        <p:spPr bwMode="auto">
          <a:xfrm>
            <a:off x="14264884" y="32582399"/>
            <a:ext cx="11100496" cy="16434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a:spcBef>
                <a:spcPts val="0"/>
              </a:spcBef>
              <a:spcAft>
                <a:spcPts val="0"/>
              </a:spcAft>
            </a:pPr>
            <a:r>
              <a:rPr lang="en-US" sz="3600" dirty="0">
                <a:effectLst/>
                <a:latin typeface="Calibri" panose="020F0502020204030204" pitchFamily="34" charset="0"/>
                <a:ea typeface="Calibri" panose="020F0502020204030204" pitchFamily="34" charset="0"/>
                <a:cs typeface="Times New Roman" panose="02020603050405020304" pitchFamily="18" charset="0"/>
              </a:rPr>
              <a:t>Figure 5. Simulated mean nitrous oxide emissions for 35 years of continuous </a:t>
            </a:r>
            <a:r>
              <a:rPr lang="en-US" sz="3600" dirty="0">
                <a:latin typeface="Calibri" panose="020F0502020204030204" pitchFamily="34" charset="0"/>
                <a:ea typeface="Calibri" panose="020F0502020204030204" pitchFamily="34" charset="0"/>
                <a:cs typeface="Times New Roman" panose="02020603050405020304" pitchFamily="18" charset="0"/>
              </a:rPr>
              <a:t>corn</a:t>
            </a:r>
            <a:r>
              <a:rPr lang="en-US" sz="3600" dirty="0">
                <a:effectLst/>
                <a:latin typeface="Calibri" panose="020F0502020204030204" pitchFamily="34" charset="0"/>
                <a:ea typeface="Calibri" panose="020F0502020204030204" pitchFamily="34" charset="0"/>
                <a:cs typeface="Times New Roman" panose="02020603050405020304" pitchFamily="18" charset="0"/>
              </a:rPr>
              <a:t> rotations (A) and continuous maize with cover crops (B) between 1985 and 2021.</a:t>
            </a:r>
          </a:p>
        </p:txBody>
      </p:sp>
      <p:sp>
        <p:nvSpPr>
          <p:cNvPr id="26" name="Rectangle 25">
            <a:extLst>
              <a:ext uri="{FF2B5EF4-FFF2-40B4-BE49-F238E27FC236}">
                <a16:creationId xmlns:a16="http://schemas.microsoft.com/office/drawing/2014/main" id="{4E9F9235-F224-7F92-613E-9755C5B0440F}"/>
              </a:ext>
            </a:extLst>
          </p:cNvPr>
          <p:cNvSpPr/>
          <p:nvPr/>
        </p:nvSpPr>
        <p:spPr bwMode="auto">
          <a:xfrm>
            <a:off x="14264884" y="26081154"/>
            <a:ext cx="11100496" cy="16434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a:spcBef>
                <a:spcPts val="0"/>
              </a:spcBef>
              <a:spcAft>
                <a:spcPts val="0"/>
              </a:spcAft>
            </a:pPr>
            <a:r>
              <a:rPr lang="en-US" sz="3600" dirty="0">
                <a:effectLst/>
                <a:latin typeface="Calibri" panose="020F0502020204030204" pitchFamily="34" charset="0"/>
                <a:ea typeface="Calibri" panose="020F0502020204030204" pitchFamily="34" charset="0"/>
                <a:cs typeface="Times New Roman" panose="02020603050405020304" pitchFamily="18" charset="0"/>
              </a:rPr>
              <a:t>Figure 4. Simulated changes in soil organic carbon after 35 years of continuous corn rotations (A) and continuous maize with cover crops (B) between 1985 and 2021.</a:t>
            </a:r>
          </a:p>
        </p:txBody>
      </p:sp>
      <p:sp>
        <p:nvSpPr>
          <p:cNvPr id="27" name="Rectangle 26">
            <a:extLst>
              <a:ext uri="{FF2B5EF4-FFF2-40B4-BE49-F238E27FC236}">
                <a16:creationId xmlns:a16="http://schemas.microsoft.com/office/drawing/2014/main" id="{43D9BEAC-E495-BB70-9934-81AC70D15758}"/>
              </a:ext>
            </a:extLst>
          </p:cNvPr>
          <p:cNvSpPr/>
          <p:nvPr/>
        </p:nvSpPr>
        <p:spPr bwMode="auto">
          <a:xfrm rot="10800000" flipV="1">
            <a:off x="14266429" y="19413703"/>
            <a:ext cx="11172998" cy="104157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3600" dirty="0">
                <a:effectLst/>
                <a:latin typeface="Calibri" panose="020F0502020204030204" pitchFamily="34" charset="0"/>
                <a:ea typeface="Calibri" panose="020F0502020204030204" pitchFamily="34" charset="0"/>
                <a:cs typeface="Times New Roman" panose="02020603050405020304" pitchFamily="18" charset="0"/>
              </a:rPr>
              <a:t>Figure 3. Simulated  average </a:t>
            </a:r>
            <a:r>
              <a:rPr lang="en-US" sz="3600" dirty="0">
                <a:latin typeface="Calibri" panose="020F0502020204030204" pitchFamily="34" charset="0"/>
                <a:ea typeface="Calibri" panose="020F0502020204030204" pitchFamily="34" charset="0"/>
                <a:cs typeface="Times New Roman" panose="02020603050405020304" pitchFamily="18" charset="0"/>
              </a:rPr>
              <a:t>c</a:t>
            </a:r>
            <a:r>
              <a:rPr lang="en-US" sz="3600" dirty="0">
                <a:effectLst/>
                <a:latin typeface="Calibri" panose="020F0502020204030204" pitchFamily="34" charset="0"/>
                <a:ea typeface="Calibri" panose="020F0502020204030204" pitchFamily="34" charset="0"/>
                <a:cs typeface="Times New Roman" panose="02020603050405020304" pitchFamily="18" charset="0"/>
              </a:rPr>
              <a:t>orn yield for Skunk River watershed, Iowa (1985 -2021).</a:t>
            </a:r>
            <a:endParaRPr kumimoji="0" lang="en-US" sz="3600" b="0" i="0" u="none" strike="noStrike" cap="none" normalizeH="0" baseline="0" dirty="0">
              <a:ln>
                <a:noFill/>
              </a:ln>
              <a:solidFill>
                <a:schemeClr val="tx1"/>
              </a:solidFill>
              <a:effectLst/>
            </a:endParaRPr>
          </a:p>
        </p:txBody>
      </p:sp>
      <p:pic>
        <p:nvPicPr>
          <p:cNvPr id="29" name="Picture 28">
            <a:extLst>
              <a:ext uri="{FF2B5EF4-FFF2-40B4-BE49-F238E27FC236}">
                <a16:creationId xmlns:a16="http://schemas.microsoft.com/office/drawing/2014/main" id="{59B82AC2-8B6D-4DC0-999D-B2E4725B18CD}"/>
              </a:ext>
            </a:extLst>
          </p:cNvPr>
          <p:cNvPicPr/>
          <p:nvPr/>
        </p:nvPicPr>
        <p:blipFill>
          <a:blip r:embed="rId9">
            <a:extLst>
              <a:ext uri="{28A0092B-C50C-407E-A947-70E740481C1C}">
                <a14:useLocalDpi xmlns:a14="http://schemas.microsoft.com/office/drawing/2010/main" val="0"/>
              </a:ext>
            </a:extLst>
          </a:blip>
          <a:stretch>
            <a:fillRect/>
          </a:stretch>
        </p:blipFill>
        <p:spPr>
          <a:xfrm>
            <a:off x="35982126" y="29430373"/>
            <a:ext cx="1905000" cy="1905000"/>
          </a:xfrm>
          <a:prstGeom prst="rect">
            <a:avLst/>
          </a:prstGeom>
        </p:spPr>
      </p:pic>
      <p:pic>
        <p:nvPicPr>
          <p:cNvPr id="35" name="Picture 34">
            <a:extLst>
              <a:ext uri="{FF2B5EF4-FFF2-40B4-BE49-F238E27FC236}">
                <a16:creationId xmlns:a16="http://schemas.microsoft.com/office/drawing/2014/main" id="{B7E61516-3132-4D35-8CB0-176474739C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4891" y="34589697"/>
            <a:ext cx="3601733" cy="1828800"/>
          </a:xfrm>
          <a:prstGeom prst="rect">
            <a:avLst/>
          </a:prstGeom>
        </p:spPr>
      </p:pic>
    </p:spTree>
    <p:extLst>
      <p:ext uri="{BB962C8B-B14F-4D97-AF65-F5344CB8AC3E}">
        <p14:creationId xmlns:p14="http://schemas.microsoft.com/office/powerpoint/2010/main" val="18148092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679</TotalTime>
  <Words>929</Words>
  <Application>Microsoft Office PowerPoint</Application>
  <PresentationFormat>Custom</PresentationFormat>
  <Paragraphs>120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Magala, Richard [NREM]</dc:creator>
  <cp:lastModifiedBy>Richard Magala</cp:lastModifiedBy>
  <cp:revision>43</cp:revision>
  <cp:lastPrinted>2023-03-15T19:03:26Z</cp:lastPrinted>
  <dcterms:created xsi:type="dcterms:W3CDTF">2023-03-15T01:56:25Z</dcterms:created>
  <dcterms:modified xsi:type="dcterms:W3CDTF">2023-04-12T16:43:06Z</dcterms:modified>
</cp:coreProperties>
</file>